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906000" cy="6858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6D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5" autoAdjust="0"/>
    <p:restoredTop sz="94434" autoAdjust="0"/>
  </p:normalViewPr>
  <p:slideViewPr>
    <p:cSldViewPr>
      <p:cViewPr>
        <p:scale>
          <a:sx n="122" d="100"/>
          <a:sy n="122" d="100"/>
        </p:scale>
        <p:origin x="418" y="20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2613" tIns="46306" rIns="92613" bIns="4630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2613" tIns="46306" rIns="92613" bIns="46306" rtlCol="0"/>
          <a:lstStyle>
            <a:lvl1pPr algn="r">
              <a:defRPr sz="1200"/>
            </a:lvl1pPr>
          </a:lstStyle>
          <a:p>
            <a:fld id="{A666CE9B-AE4A-407A-AF0B-A396917782E1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13" tIns="46306" rIns="92613" bIns="4630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1"/>
          </a:xfrm>
          <a:prstGeom prst="rect">
            <a:avLst/>
          </a:prstGeom>
        </p:spPr>
        <p:txBody>
          <a:bodyPr vert="horz" lIns="92613" tIns="46306" rIns="92613" bIns="4630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945659" cy="496411"/>
          </a:xfrm>
          <a:prstGeom prst="rect">
            <a:avLst/>
          </a:prstGeom>
        </p:spPr>
        <p:txBody>
          <a:bodyPr vert="horz" lIns="92613" tIns="46306" rIns="92613" bIns="4630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3"/>
            <a:ext cx="2945659" cy="496411"/>
          </a:xfrm>
          <a:prstGeom prst="rect">
            <a:avLst/>
          </a:prstGeom>
        </p:spPr>
        <p:txBody>
          <a:bodyPr vert="horz" lIns="92613" tIns="46306" rIns="92613" bIns="46306" rtlCol="0" anchor="b"/>
          <a:lstStyle>
            <a:lvl1pPr algn="r">
              <a:defRPr sz="1200"/>
            </a:lvl1pPr>
          </a:lstStyle>
          <a:p>
            <a:fld id="{7C0359C5-EFA8-42A8-9C0E-FE0918584F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11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5992-DF31-42CC-8424-379C87B18119}" type="datetime1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BC34-650C-4DA6-8238-6426263CCF22}" type="datetime1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566-D484-45E7-B49F-22701CE08B4B}" type="datetime1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7B01-8DE5-44C5-AB77-E80EC26E2850}" type="datetime1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03A9-6462-4C7B-A9E9-D01E39C97F18}" type="datetime1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1D8A-A7F1-4E2E-AF8E-B7602371C256}" type="datetime1">
              <a:rPr lang="en-US" smtClean="0"/>
              <a:pPr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7F7A-26A2-45D3-9EB7-38AC81B59331}" type="datetime1">
              <a:rPr lang="en-US" smtClean="0"/>
              <a:pPr/>
              <a:t>8/7/2023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7406-4E3E-4331-AA26-DA61C5910A28}" type="datetime1">
              <a:rPr lang="en-US" smtClean="0"/>
              <a:pPr/>
              <a:t>8/7/2023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4423-4B25-43B0-9A9D-BDD60CA74D0D}" type="datetime1">
              <a:rPr lang="en-US" smtClean="0"/>
              <a:pPr/>
              <a:t>8/7/2023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9FA1A-861F-444A-8C18-FC3D98A4599D}" type="datetime1">
              <a:rPr lang="en-US" smtClean="0"/>
              <a:pPr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532-1127-4B87-80C7-FC6DABD347C3}" type="datetime1">
              <a:rPr lang="en-US" smtClean="0"/>
              <a:pPr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B3A02-4AA4-4BFE-AF60-527E199180CD}" type="datetime1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13600" y="649287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roup 128"/>
          <p:cNvGrpSpPr/>
          <p:nvPr/>
        </p:nvGrpSpPr>
        <p:grpSpPr>
          <a:xfrm>
            <a:off x="528202" y="228600"/>
            <a:ext cx="9315991" cy="6231692"/>
            <a:chOff x="174050" y="152400"/>
            <a:chExt cx="9315991" cy="6231692"/>
          </a:xfrm>
        </p:grpSpPr>
        <p:sp>
          <p:nvSpPr>
            <p:cNvPr id="18" name="Rectangle 17"/>
            <p:cNvSpPr/>
            <p:nvPr/>
          </p:nvSpPr>
          <p:spPr>
            <a:xfrm>
              <a:off x="3594507" y="152400"/>
              <a:ext cx="2173588" cy="758139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200" b="1" kern="1200" dirty="0" smtClean="0">
                  <a:solidFill>
                    <a:schemeClr val="tx1"/>
                  </a:solidFill>
                </a:rPr>
                <a:t>ადმინისტრაციის </a:t>
              </a:r>
              <a:r>
                <a:rPr lang="ka-GE" sz="1200" b="1" kern="1200" dirty="0" smtClean="0">
                  <a:solidFill>
                    <a:schemeClr val="tx1"/>
                  </a:solidFill>
                </a:rPr>
                <a:t>ხელმძღვანელი</a:t>
              </a:r>
              <a:endParaRPr lang="ka-GE" sz="1200" b="1" kern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hlinkClick r:id="" action="ppaction://noaction"/>
            </p:cNvPr>
            <p:cNvSpPr/>
            <p:nvPr/>
          </p:nvSpPr>
          <p:spPr>
            <a:xfrm>
              <a:off x="571499" y="3568601"/>
              <a:ext cx="2048949" cy="6317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000" dirty="0">
                  <a:solidFill>
                    <a:schemeClr val="tx2">
                      <a:lumMod val="75000"/>
                    </a:schemeClr>
                  </a:solidFill>
                </a:rPr>
                <a:t>საერთაშორისო ურთიერთობების </a:t>
              </a:r>
              <a:r>
                <a:rPr lang="ka-GE" sz="1000" dirty="0" smtClean="0">
                  <a:solidFill>
                    <a:schemeClr val="tx2">
                      <a:lumMod val="75000"/>
                    </a:schemeClr>
                  </a:solidFill>
                </a:rPr>
                <a:t>სამმართველო</a:t>
              </a:r>
              <a:endParaRPr lang="ka-GE" sz="1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1" name="Rectangle 20">
              <a:hlinkClick r:id="" action="ppaction://noaction"/>
            </p:cNvPr>
            <p:cNvSpPr/>
            <p:nvPr/>
          </p:nvSpPr>
          <p:spPr>
            <a:xfrm>
              <a:off x="571500" y="4293587"/>
              <a:ext cx="2048948" cy="61086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000" dirty="0">
                  <a:solidFill>
                    <a:schemeClr val="tx2"/>
                  </a:solidFill>
                </a:rPr>
                <a:t>საინფორმაციო მომსახურების </a:t>
              </a:r>
              <a:r>
                <a:rPr lang="ka-GE" sz="1000" dirty="0" smtClean="0">
                  <a:solidFill>
                    <a:schemeClr val="tx2"/>
                  </a:solidFill>
                </a:rPr>
                <a:t>სამმართველო</a:t>
              </a:r>
              <a:endParaRPr lang="ka-GE" sz="10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22" name="Rectangle 21">
              <a:hlinkClick r:id="" action="ppaction://noaction"/>
            </p:cNvPr>
            <p:cNvSpPr/>
            <p:nvPr/>
          </p:nvSpPr>
          <p:spPr>
            <a:xfrm>
              <a:off x="3913410" y="5519384"/>
              <a:ext cx="2059839" cy="8647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000" dirty="0" smtClean="0">
                  <a:solidFill>
                    <a:schemeClr val="tx2"/>
                  </a:solidFill>
                </a:rPr>
                <a:t>შიდა ტურიზმის სტიმულირების </a:t>
              </a:r>
              <a:r>
                <a:rPr lang="ka-GE" sz="1000" dirty="0" smtClean="0">
                  <a:solidFill>
                    <a:schemeClr val="tx2"/>
                  </a:solidFill>
                </a:rPr>
                <a:t>სამმართველო</a:t>
              </a:r>
              <a:endParaRPr lang="ka-GE" sz="10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23" name="Rounded Rectangle 22">
              <a:hlinkClick r:id="" action="ppaction://noaction"/>
            </p:cNvPr>
            <p:cNvSpPr/>
            <p:nvPr/>
          </p:nvSpPr>
          <p:spPr>
            <a:xfrm>
              <a:off x="3996101" y="2501223"/>
              <a:ext cx="1653995" cy="859334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100" b="1" dirty="0" smtClean="0">
                  <a:solidFill>
                    <a:schemeClr val="tx1"/>
                  </a:solidFill>
                </a:rPr>
                <a:t>მოადგილე</a:t>
              </a:r>
              <a:endParaRPr lang="ka-GE" sz="11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hlinkClick r:id="" action="ppaction://noaction"/>
            </p:cNvPr>
            <p:cNvSpPr/>
            <p:nvPr/>
          </p:nvSpPr>
          <p:spPr>
            <a:xfrm>
              <a:off x="571501" y="5155891"/>
              <a:ext cx="2048947" cy="7646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000" dirty="0" smtClean="0">
                  <a:solidFill>
                    <a:schemeClr val="tx2"/>
                  </a:solidFill>
                </a:rPr>
                <a:t>უკუკავშირის, ანალიზისა და რეაგირების </a:t>
              </a:r>
              <a:r>
                <a:rPr lang="ka-GE" sz="1000" dirty="0" smtClean="0">
                  <a:solidFill>
                    <a:schemeClr val="tx2"/>
                  </a:solidFill>
                </a:rPr>
                <a:t>სამმართველო</a:t>
              </a:r>
              <a:endParaRPr lang="ka-GE" sz="10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25" name="Rectangle 24">
              <a:hlinkClick r:id="" action="ppaction://noaction"/>
            </p:cNvPr>
            <p:cNvSpPr/>
            <p:nvPr/>
          </p:nvSpPr>
          <p:spPr>
            <a:xfrm>
              <a:off x="3913715" y="4637340"/>
              <a:ext cx="2059534" cy="79253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000" dirty="0">
                  <a:solidFill>
                    <a:schemeClr val="tx2"/>
                  </a:solidFill>
                </a:rPr>
                <a:t>საერთაშორისო ტურიზმის სტიმულირების </a:t>
              </a:r>
              <a:r>
                <a:rPr lang="ka-GE" sz="1000" dirty="0" smtClean="0">
                  <a:solidFill>
                    <a:schemeClr val="tx2"/>
                  </a:solidFill>
                </a:rPr>
                <a:t>სამმართველო</a:t>
              </a:r>
              <a:endParaRPr lang="ka-GE" sz="10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28" name="Rectangle 27">
              <a:hlinkClick r:id="" action="ppaction://noaction"/>
            </p:cNvPr>
            <p:cNvSpPr/>
            <p:nvPr/>
          </p:nvSpPr>
          <p:spPr>
            <a:xfrm>
              <a:off x="7504831" y="3540256"/>
              <a:ext cx="1980322" cy="82452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000" dirty="0" smtClean="0">
                  <a:solidFill>
                    <a:schemeClr val="tx2"/>
                  </a:solidFill>
                </a:rPr>
                <a:t>ტურიზმის სფეროში მომსახურების მიმწოდებლებთან ურთიერთობის </a:t>
              </a:r>
              <a:r>
                <a:rPr lang="ka-GE" sz="1000" dirty="0" smtClean="0">
                  <a:solidFill>
                    <a:schemeClr val="tx2"/>
                  </a:solidFill>
                </a:rPr>
                <a:t>სამმართველო</a:t>
              </a:r>
              <a:endParaRPr lang="ka-GE" sz="10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29" name="Rectangle 28">
              <a:hlinkClick r:id="" action="ppaction://noaction"/>
            </p:cNvPr>
            <p:cNvSpPr/>
            <p:nvPr/>
          </p:nvSpPr>
          <p:spPr>
            <a:xfrm>
              <a:off x="7504831" y="4587592"/>
              <a:ext cx="1985210" cy="47908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000" dirty="0" smtClean="0">
                  <a:solidFill>
                    <a:schemeClr val="tx2"/>
                  </a:solidFill>
                </a:rPr>
                <a:t>ხარისხის განვითარების </a:t>
              </a:r>
              <a:r>
                <a:rPr lang="ka-GE" sz="1000" dirty="0" smtClean="0">
                  <a:solidFill>
                    <a:schemeClr val="tx2"/>
                  </a:solidFill>
                </a:rPr>
                <a:t>სამმართველო</a:t>
              </a:r>
              <a:endParaRPr lang="ka-GE" sz="10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30" name="Rectangle 29">
              <a:hlinkClick r:id="" action="ppaction://noaction"/>
            </p:cNvPr>
            <p:cNvSpPr/>
            <p:nvPr/>
          </p:nvSpPr>
          <p:spPr>
            <a:xfrm>
              <a:off x="7499941" y="5258615"/>
              <a:ext cx="1985211" cy="85276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000" dirty="0" smtClean="0">
                  <a:solidFill>
                    <a:schemeClr val="tx2">
                      <a:lumMod val="75000"/>
                    </a:schemeClr>
                  </a:solidFill>
                </a:rPr>
                <a:t>ტურისტული პროდუქტისა და მცირე ინფრასტრუქტურის  განვითარების </a:t>
              </a:r>
              <a:r>
                <a:rPr lang="ka-GE" sz="1000" dirty="0" smtClean="0">
                  <a:solidFill>
                    <a:schemeClr val="tx2">
                      <a:lumMod val="75000"/>
                    </a:schemeClr>
                  </a:solidFill>
                </a:rPr>
                <a:t>სამმართველო</a:t>
              </a:r>
              <a:endParaRPr lang="ka-GE" sz="1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7" name="Rectangle 36">
              <a:hlinkClick r:id="" action="ppaction://noaction"/>
            </p:cNvPr>
            <p:cNvSpPr/>
            <p:nvPr/>
          </p:nvSpPr>
          <p:spPr>
            <a:xfrm>
              <a:off x="1543390" y="944561"/>
              <a:ext cx="2158306" cy="50209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000" dirty="0" smtClean="0">
                  <a:solidFill>
                    <a:schemeClr val="tx2"/>
                  </a:solidFill>
                </a:rPr>
                <a:t>ადმინისტრაციული </a:t>
              </a:r>
              <a:r>
                <a:rPr lang="ka-GE" sz="1000" dirty="0" smtClean="0">
                  <a:solidFill>
                    <a:schemeClr val="tx2"/>
                  </a:solidFill>
                </a:rPr>
                <a:t>სამმართველო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41" name="Rectangle 40">
              <a:hlinkClick r:id="" action="ppaction://noaction"/>
            </p:cNvPr>
            <p:cNvSpPr/>
            <p:nvPr/>
          </p:nvSpPr>
          <p:spPr>
            <a:xfrm>
              <a:off x="5058850" y="936491"/>
              <a:ext cx="2504654" cy="53340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000" dirty="0" smtClean="0">
                  <a:solidFill>
                    <a:schemeClr val="tx2"/>
                  </a:solidFill>
                </a:rPr>
                <a:t>საზოგადოებასთან ურთიერთობის სამმართველო</a:t>
              </a:r>
            </a:p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000" dirty="0" smtClean="0">
                  <a:solidFill>
                    <a:schemeClr val="tx2"/>
                  </a:solidFill>
                </a:rPr>
                <a:t> 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63" name="Rectangle 62">
              <a:hlinkClick r:id="" action="ppaction://noaction"/>
            </p:cNvPr>
            <p:cNvSpPr/>
            <p:nvPr/>
          </p:nvSpPr>
          <p:spPr>
            <a:xfrm>
              <a:off x="5058850" y="1618108"/>
              <a:ext cx="2504653" cy="58850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err="1"/>
                <a:t>საქართველოს</a:t>
              </a:r>
              <a:r>
                <a:rPr lang="en-US" sz="1000" dirty="0"/>
                <a:t> </a:t>
              </a:r>
              <a:r>
                <a:rPr lang="en-US" sz="1000" dirty="0" err="1"/>
                <a:t>საკონვენციო</a:t>
              </a:r>
              <a:r>
                <a:rPr lang="en-US" sz="1000" dirty="0"/>
                <a:t> </a:t>
              </a:r>
              <a:r>
                <a:rPr lang="en-US" sz="1000" dirty="0" err="1"/>
                <a:t>და</a:t>
              </a:r>
              <a:r>
                <a:rPr lang="en-US" sz="1000" dirty="0"/>
                <a:t> </a:t>
              </a:r>
              <a:r>
                <a:rPr lang="en-US" sz="1000" dirty="0" err="1"/>
                <a:t>საგამოფენო</a:t>
              </a:r>
              <a:r>
                <a:rPr lang="en-US" sz="1000" dirty="0"/>
                <a:t> </a:t>
              </a:r>
              <a:r>
                <a:rPr lang="en-US" sz="1000" dirty="0" err="1" smtClean="0"/>
                <a:t>ბიურო</a:t>
              </a:r>
              <a:endParaRPr lang="ka-GE" sz="1000" dirty="0" smtClean="0"/>
            </a:p>
          </p:txBody>
        </p:sp>
        <p:sp>
          <p:nvSpPr>
            <p:cNvPr id="44" name="Rectangle 43">
              <a:hlinkClick r:id="" action="ppaction://noaction"/>
            </p:cNvPr>
            <p:cNvSpPr/>
            <p:nvPr/>
          </p:nvSpPr>
          <p:spPr>
            <a:xfrm>
              <a:off x="3913410" y="3510954"/>
              <a:ext cx="2059839" cy="103661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000" dirty="0" smtClean="0">
                  <a:solidFill>
                    <a:schemeClr val="tx2">
                      <a:lumMod val="75000"/>
                    </a:schemeClr>
                  </a:solidFill>
                </a:rPr>
                <a:t>ბრენდის განვითარების </a:t>
              </a:r>
              <a:r>
                <a:rPr lang="ka-GE" sz="1000" dirty="0" smtClean="0">
                  <a:solidFill>
                    <a:schemeClr val="tx2">
                      <a:lumMod val="75000"/>
                    </a:schemeClr>
                  </a:solidFill>
                </a:rPr>
                <a:t>სამმართველო</a:t>
              </a:r>
              <a:endParaRPr lang="ka-GE" sz="1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47" name="Rectangle 46">
              <a:hlinkClick r:id="" action="ppaction://noaction"/>
            </p:cNvPr>
            <p:cNvSpPr/>
            <p:nvPr/>
          </p:nvSpPr>
          <p:spPr>
            <a:xfrm>
              <a:off x="174051" y="152400"/>
              <a:ext cx="1137798" cy="6096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000" dirty="0" smtClean="0">
                  <a:solidFill>
                    <a:schemeClr val="tx2"/>
                  </a:solidFill>
                </a:rPr>
                <a:t>საფინანსო</a:t>
              </a:r>
              <a:r>
                <a:rPr lang="en-US" sz="1000" dirty="0" smtClean="0">
                  <a:solidFill>
                    <a:schemeClr val="tx2"/>
                  </a:solidFill>
                </a:rPr>
                <a:t> </a:t>
              </a:r>
              <a:r>
                <a:rPr lang="ka-GE" sz="1000" dirty="0" smtClean="0">
                  <a:solidFill>
                    <a:schemeClr val="tx2"/>
                  </a:solidFill>
                </a:rPr>
                <a:t>განყოფილება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50" name="Rectangle 49">
              <a:hlinkClick r:id="" action="ppaction://noaction"/>
            </p:cNvPr>
            <p:cNvSpPr/>
            <p:nvPr/>
          </p:nvSpPr>
          <p:spPr>
            <a:xfrm>
              <a:off x="174050" y="850076"/>
              <a:ext cx="1251555" cy="8953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a-GE" sz="1000" dirty="0" smtClean="0">
                <a:solidFill>
                  <a:schemeClr val="tx2"/>
                </a:solidFill>
              </a:endParaRPr>
            </a:p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000" dirty="0" smtClean="0">
                  <a:solidFill>
                    <a:schemeClr val="tx2"/>
                  </a:solidFill>
                </a:rPr>
                <a:t>ადამიანური რეს. </a:t>
              </a:r>
              <a:r>
                <a:rPr lang="ka-GE" sz="1000" dirty="0">
                  <a:solidFill>
                    <a:schemeClr val="tx2"/>
                  </a:solidFill>
                </a:rPr>
                <a:t> </a:t>
              </a:r>
              <a:r>
                <a:rPr lang="ka-GE" sz="1000" dirty="0" smtClean="0">
                  <a:solidFill>
                    <a:schemeClr val="tx2"/>
                  </a:solidFill>
                </a:rPr>
                <a:t>მართვისა და</a:t>
              </a:r>
              <a:r>
                <a:rPr lang="ka-GE" sz="1000" dirty="0">
                  <a:solidFill>
                    <a:schemeClr val="tx2"/>
                  </a:solidFill>
                </a:rPr>
                <a:t> </a:t>
              </a:r>
              <a:r>
                <a:rPr lang="ka-GE" sz="1000" dirty="0" smtClean="0">
                  <a:solidFill>
                    <a:schemeClr val="tx2"/>
                  </a:solidFill>
                </a:rPr>
                <a:t>საქმისწარმოების</a:t>
              </a:r>
              <a:r>
                <a:rPr lang="en-US" sz="1000" dirty="0" smtClean="0">
                  <a:solidFill>
                    <a:schemeClr val="tx2"/>
                  </a:solidFill>
                </a:rPr>
                <a:t> </a:t>
              </a:r>
              <a:r>
                <a:rPr lang="ka-GE" sz="1000" dirty="0" smtClean="0">
                  <a:solidFill>
                    <a:schemeClr val="tx2"/>
                  </a:solidFill>
                </a:rPr>
                <a:t>განყოფილება</a:t>
              </a:r>
              <a:endParaRPr lang="ka-GE" sz="10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51" name="Rectangle 50">
              <a:hlinkClick r:id="" action="ppaction://noaction"/>
            </p:cNvPr>
            <p:cNvSpPr/>
            <p:nvPr/>
          </p:nvSpPr>
          <p:spPr>
            <a:xfrm>
              <a:off x="174051" y="1775045"/>
              <a:ext cx="1137798" cy="85871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000" dirty="0" smtClean="0">
                  <a:solidFill>
                    <a:schemeClr val="tx2"/>
                  </a:solidFill>
                </a:rPr>
                <a:t>სამეურნეო და სახელმწიფო შესყიდვების </a:t>
              </a:r>
              <a:r>
                <a:rPr lang="ka-GE" sz="1000" dirty="0" smtClean="0">
                  <a:solidFill>
                    <a:schemeClr val="tx2"/>
                  </a:solidFill>
                </a:rPr>
                <a:t>განყოფილება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1311849" y="2209799"/>
              <a:ext cx="114298" cy="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1426147" y="1295400"/>
              <a:ext cx="0" cy="9246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50" idx="3"/>
            </p:cNvCxnSpPr>
            <p:nvPr/>
          </p:nvCxnSpPr>
          <p:spPr>
            <a:xfrm flipV="1">
              <a:off x="1425605" y="1295400"/>
              <a:ext cx="114844" cy="2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1311849" y="457200"/>
              <a:ext cx="10462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1416470" y="457200"/>
              <a:ext cx="3668" cy="8279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ounded Rectangle 61">
              <a:hlinkClick r:id="" action="ppaction://noaction"/>
            </p:cNvPr>
            <p:cNvSpPr/>
            <p:nvPr/>
          </p:nvSpPr>
          <p:spPr>
            <a:xfrm>
              <a:off x="7405419" y="2480914"/>
              <a:ext cx="1720718" cy="859334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100" b="1" kern="1200" dirty="0" smtClean="0">
                  <a:solidFill>
                    <a:schemeClr val="tx1"/>
                  </a:solidFill>
                </a:rPr>
                <a:t>მოადგილე</a:t>
              </a:r>
              <a:endParaRPr lang="ka-GE" sz="1100" b="1" kern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6" name="Rounded Rectangle 75">
              <a:hlinkClick r:id="" action="ppaction://noaction"/>
            </p:cNvPr>
            <p:cNvSpPr/>
            <p:nvPr/>
          </p:nvSpPr>
          <p:spPr>
            <a:xfrm>
              <a:off x="551501" y="2653050"/>
              <a:ext cx="1749293" cy="742017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100" b="1" dirty="0">
                  <a:solidFill>
                    <a:schemeClr val="tx1"/>
                  </a:solidFill>
                </a:rPr>
                <a:t>პირველი 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100" b="1" dirty="0" smtClean="0">
                  <a:solidFill>
                    <a:schemeClr val="tx1"/>
                  </a:solidFill>
                </a:rPr>
                <a:t>მოადგილე</a:t>
              </a:r>
              <a:endParaRPr lang="ka-GE" sz="1100" b="1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>
            <a:xfrm>
              <a:off x="4681301" y="2362200"/>
              <a:ext cx="35704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37" idx="3"/>
            </p:cNvCxnSpPr>
            <p:nvPr/>
          </p:nvCxnSpPr>
          <p:spPr>
            <a:xfrm>
              <a:off x="3701696" y="1195606"/>
              <a:ext cx="99379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63" idx="1"/>
            </p:cNvCxnSpPr>
            <p:nvPr/>
          </p:nvCxnSpPr>
          <p:spPr>
            <a:xfrm flipH="1" flipV="1">
              <a:off x="4677042" y="1909963"/>
              <a:ext cx="381808" cy="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18" idx="2"/>
            </p:cNvCxnSpPr>
            <p:nvPr/>
          </p:nvCxnSpPr>
          <p:spPr>
            <a:xfrm>
              <a:off x="4681301" y="910539"/>
              <a:ext cx="0" cy="14516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>
              <a:off x="1426147" y="2362200"/>
              <a:ext cx="325515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endCxn id="76" idx="0"/>
            </p:cNvCxnSpPr>
            <p:nvPr/>
          </p:nvCxnSpPr>
          <p:spPr>
            <a:xfrm flipH="1">
              <a:off x="1426148" y="2362200"/>
              <a:ext cx="3540" cy="290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V="1">
              <a:off x="8251759" y="2362201"/>
              <a:ext cx="0" cy="1187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H="1">
              <a:off x="380999" y="2971800"/>
              <a:ext cx="2" cy="25620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381000" y="2971800"/>
              <a:ext cx="17050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21" idx="1"/>
            </p:cNvCxnSpPr>
            <p:nvPr/>
          </p:nvCxnSpPr>
          <p:spPr>
            <a:xfrm flipH="1">
              <a:off x="379050" y="4599020"/>
              <a:ext cx="1924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20" idx="1"/>
            </p:cNvCxnSpPr>
            <p:nvPr/>
          </p:nvCxnSpPr>
          <p:spPr>
            <a:xfrm flipH="1" flipV="1">
              <a:off x="381003" y="3879427"/>
              <a:ext cx="190496" cy="50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3701695" y="2927172"/>
              <a:ext cx="0" cy="30245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endCxn id="23" idx="1"/>
            </p:cNvCxnSpPr>
            <p:nvPr/>
          </p:nvCxnSpPr>
          <p:spPr>
            <a:xfrm>
              <a:off x="3701695" y="2927172"/>
              <a:ext cx="294406" cy="37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44" idx="1"/>
            </p:cNvCxnSpPr>
            <p:nvPr/>
          </p:nvCxnSpPr>
          <p:spPr>
            <a:xfrm flipH="1">
              <a:off x="3701696" y="4029261"/>
              <a:ext cx="2117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25" idx="1"/>
            </p:cNvCxnSpPr>
            <p:nvPr/>
          </p:nvCxnSpPr>
          <p:spPr>
            <a:xfrm flipH="1">
              <a:off x="3701695" y="5033606"/>
              <a:ext cx="2120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flipH="1">
              <a:off x="4681301" y="1567906"/>
              <a:ext cx="2991111" cy="19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>
              <a:stCxn id="24" idx="1"/>
            </p:cNvCxnSpPr>
            <p:nvPr/>
          </p:nvCxnSpPr>
          <p:spPr>
            <a:xfrm flipH="1" flipV="1">
              <a:off x="381001" y="5533861"/>
              <a:ext cx="190500" cy="43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22" idx="1"/>
            </p:cNvCxnSpPr>
            <p:nvPr/>
          </p:nvCxnSpPr>
          <p:spPr>
            <a:xfrm flipH="1">
              <a:off x="3701696" y="5951738"/>
              <a:ext cx="2117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7213600" y="2882496"/>
              <a:ext cx="6797" cy="2802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flipH="1">
              <a:off x="7213600" y="2882496"/>
              <a:ext cx="177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>
              <a:hlinkClick r:id="" action="ppaction://noaction"/>
            </p:cNvPr>
            <p:cNvSpPr/>
            <p:nvPr/>
          </p:nvSpPr>
          <p:spPr>
            <a:xfrm>
              <a:off x="1524942" y="1661484"/>
              <a:ext cx="2194495" cy="50209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1000" dirty="0">
                  <a:solidFill>
                    <a:schemeClr val="tx2">
                      <a:lumMod val="75000"/>
                    </a:schemeClr>
                  </a:solidFill>
                </a:rPr>
                <a:t>იურიდიული </a:t>
              </a:r>
              <a:r>
                <a:rPr lang="ka-GE" sz="1000" dirty="0" smtClean="0">
                  <a:solidFill>
                    <a:schemeClr val="tx2">
                      <a:lumMod val="75000"/>
                    </a:schemeClr>
                  </a:solidFill>
                </a:rPr>
                <a:t>სამმართველო</a:t>
              </a:r>
              <a:r>
                <a:rPr lang="en-US" sz="1000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</a:p>
          </p:txBody>
        </p:sp>
        <p:cxnSp>
          <p:nvCxnSpPr>
            <p:cNvPr id="16" name="Straight Connector 15"/>
            <p:cNvCxnSpPr>
              <a:stCxn id="72" idx="3"/>
            </p:cNvCxnSpPr>
            <p:nvPr/>
          </p:nvCxnSpPr>
          <p:spPr>
            <a:xfrm>
              <a:off x="3719437" y="1912529"/>
              <a:ext cx="95760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28" idx="1"/>
            </p:cNvCxnSpPr>
            <p:nvPr/>
          </p:nvCxnSpPr>
          <p:spPr>
            <a:xfrm flipV="1">
              <a:off x="7220397" y="3952520"/>
              <a:ext cx="284434" cy="41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7213601" y="4828538"/>
              <a:ext cx="286342" cy="36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30" idx="1"/>
            </p:cNvCxnSpPr>
            <p:nvPr/>
          </p:nvCxnSpPr>
          <p:spPr>
            <a:xfrm flipH="1" flipV="1">
              <a:off x="7213603" y="5683982"/>
              <a:ext cx="286338" cy="10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29" idx="1"/>
            </p:cNvCxnSpPr>
            <p:nvPr/>
          </p:nvCxnSpPr>
          <p:spPr>
            <a:xfrm flipH="1" flipV="1">
              <a:off x="7218491" y="4818295"/>
              <a:ext cx="286340" cy="88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Rectangle 56">
            <a:hlinkClick r:id="" action="ppaction://noaction"/>
          </p:cNvPr>
          <p:cNvSpPr/>
          <p:nvPr/>
        </p:nvSpPr>
        <p:spPr>
          <a:xfrm>
            <a:off x="8023763" y="1291468"/>
            <a:ext cx="1812740" cy="702837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algn="ctr"/>
            <a:r>
              <a:rPr lang="ka-GE" sz="1100" dirty="0" smtClean="0"/>
              <a:t>კვლევებისა და დაგეგმვის  სამმართველო </a:t>
            </a:r>
          </a:p>
        </p:txBody>
      </p:sp>
      <p:sp>
        <p:nvSpPr>
          <p:cNvPr id="56" name="Rounded Rectangle 55">
            <a:hlinkClick r:id="" action="ppaction://noaction"/>
          </p:cNvPr>
          <p:cNvSpPr/>
          <p:nvPr/>
        </p:nvSpPr>
        <p:spPr>
          <a:xfrm>
            <a:off x="4125951" y="1329825"/>
            <a:ext cx="869739" cy="569321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a-GE" sz="1100" b="1" dirty="0" smtClean="0">
                <a:solidFill>
                  <a:schemeClr val="tx1"/>
                </a:solidFill>
              </a:rPr>
              <a:t>მოადგილე</a:t>
            </a:r>
          </a:p>
        </p:txBody>
      </p:sp>
      <p:cxnSp>
        <p:nvCxnSpPr>
          <p:cNvPr id="3" name="Straight Connector 2"/>
          <p:cNvCxnSpPr>
            <a:endCxn id="56" idx="0"/>
          </p:cNvCxnSpPr>
          <p:nvPr/>
        </p:nvCxnSpPr>
        <p:spPr>
          <a:xfrm>
            <a:off x="4560820" y="990600"/>
            <a:ext cx="1" cy="339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049641" y="1271684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035816" y="2438400"/>
            <a:ext cx="0" cy="139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91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rgbClr val="17365D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4587</TotalTime>
  <Words>77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tami</dc:creator>
  <cp:lastModifiedBy>Nino Jvarsheishvili</cp:lastModifiedBy>
  <cp:revision>443</cp:revision>
  <cp:lastPrinted>2018-09-21T06:46:17Z</cp:lastPrinted>
  <dcterms:created xsi:type="dcterms:W3CDTF">2006-08-16T00:00:00Z</dcterms:created>
  <dcterms:modified xsi:type="dcterms:W3CDTF">2023-08-07T06:47:11Z</dcterms:modified>
</cp:coreProperties>
</file>